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32" r:id="rId2"/>
    <p:sldId id="306" r:id="rId3"/>
    <p:sldId id="307" r:id="rId4"/>
    <p:sldId id="309" r:id="rId5"/>
    <p:sldId id="310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3" r:id="rId26"/>
  </p:sldIdLst>
  <p:sldSz cx="10287000" cy="6858000" type="35mm"/>
  <p:notesSz cx="6858000" cy="9144000"/>
  <p:defaultTextStyle>
    <a:defPPr>
      <a:defRPr lang="en-US"/>
    </a:defPPr>
    <a:lvl1pPr marL="0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16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430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146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2861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577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292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007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5723" algn="l" defTabSz="103143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498" y="-96"/>
      </p:cViewPr>
      <p:guideLst>
        <p:guide orient="horz" pos="2160"/>
        <p:guide pos="3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98569-0077-4CEF-9198-95A7F3D089F1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FA5D6-5604-47DB-91AA-144F071B1AD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7250" y="695325"/>
            <a:ext cx="51435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5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2"/>
            <a:ext cx="874395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5"/>
            <a:ext cx="874395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57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1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2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85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2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0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57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2"/>
            <a:ext cx="4543425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2"/>
            <a:ext cx="4543425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5"/>
            <a:ext cx="4545211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16" indent="0">
              <a:buNone/>
              <a:defRPr sz="2200" b="1"/>
            </a:lvl2pPr>
            <a:lvl3pPr marL="1031430" indent="0">
              <a:buNone/>
              <a:defRPr sz="2000" b="1"/>
            </a:lvl3pPr>
            <a:lvl4pPr marL="1547146" indent="0">
              <a:buNone/>
              <a:defRPr sz="1800" b="1"/>
            </a:lvl4pPr>
            <a:lvl5pPr marL="2062861" indent="0">
              <a:buNone/>
              <a:defRPr sz="1800" b="1"/>
            </a:lvl5pPr>
            <a:lvl6pPr marL="2578577" indent="0">
              <a:buNone/>
              <a:defRPr sz="1800" b="1"/>
            </a:lvl6pPr>
            <a:lvl7pPr marL="3094292" indent="0">
              <a:buNone/>
              <a:defRPr sz="1800" b="1"/>
            </a:lvl7pPr>
            <a:lvl8pPr marL="3610007" indent="0">
              <a:buNone/>
              <a:defRPr sz="1800" b="1"/>
            </a:lvl8pPr>
            <a:lvl9pPr marL="4125723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1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7" y="1535115"/>
            <a:ext cx="4546997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16" indent="0">
              <a:buNone/>
              <a:defRPr sz="2200" b="1"/>
            </a:lvl2pPr>
            <a:lvl3pPr marL="1031430" indent="0">
              <a:buNone/>
              <a:defRPr sz="2000" b="1"/>
            </a:lvl3pPr>
            <a:lvl4pPr marL="1547146" indent="0">
              <a:buNone/>
              <a:defRPr sz="1800" b="1"/>
            </a:lvl4pPr>
            <a:lvl5pPr marL="2062861" indent="0">
              <a:buNone/>
              <a:defRPr sz="1800" b="1"/>
            </a:lvl5pPr>
            <a:lvl6pPr marL="2578577" indent="0">
              <a:buNone/>
              <a:defRPr sz="1800" b="1"/>
            </a:lvl6pPr>
            <a:lvl7pPr marL="3094292" indent="0">
              <a:buNone/>
              <a:defRPr sz="1800" b="1"/>
            </a:lvl7pPr>
            <a:lvl8pPr marL="3610007" indent="0">
              <a:buNone/>
              <a:defRPr sz="1800" b="1"/>
            </a:lvl8pPr>
            <a:lvl9pPr marL="4125723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7" y="2174875"/>
            <a:ext cx="4546997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3" y="273051"/>
            <a:ext cx="3384352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2" y="273052"/>
            <a:ext cx="5750719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3" y="1435103"/>
            <a:ext cx="3384352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16" indent="0">
              <a:buNone/>
              <a:defRPr sz="1300"/>
            </a:lvl2pPr>
            <a:lvl3pPr marL="1031430" indent="0">
              <a:buNone/>
              <a:defRPr sz="1100"/>
            </a:lvl3pPr>
            <a:lvl4pPr marL="1547146" indent="0">
              <a:buNone/>
              <a:defRPr sz="1000"/>
            </a:lvl4pPr>
            <a:lvl5pPr marL="2062861" indent="0">
              <a:buNone/>
              <a:defRPr sz="1000"/>
            </a:lvl5pPr>
            <a:lvl6pPr marL="2578577" indent="0">
              <a:buNone/>
              <a:defRPr sz="1000"/>
            </a:lvl6pPr>
            <a:lvl7pPr marL="3094292" indent="0">
              <a:buNone/>
              <a:defRPr sz="1000"/>
            </a:lvl7pPr>
            <a:lvl8pPr marL="3610007" indent="0">
              <a:buNone/>
              <a:defRPr sz="1000"/>
            </a:lvl8pPr>
            <a:lvl9pPr marL="412572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1"/>
            <a:ext cx="61722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16" indent="0">
              <a:buNone/>
              <a:defRPr sz="3100"/>
            </a:lvl2pPr>
            <a:lvl3pPr marL="1031430" indent="0">
              <a:buNone/>
              <a:defRPr sz="2700"/>
            </a:lvl3pPr>
            <a:lvl4pPr marL="1547146" indent="0">
              <a:buNone/>
              <a:defRPr sz="2200"/>
            </a:lvl4pPr>
            <a:lvl5pPr marL="2062861" indent="0">
              <a:buNone/>
              <a:defRPr sz="2200"/>
            </a:lvl5pPr>
            <a:lvl6pPr marL="2578577" indent="0">
              <a:buNone/>
              <a:defRPr sz="2200"/>
            </a:lvl6pPr>
            <a:lvl7pPr marL="3094292" indent="0">
              <a:buNone/>
              <a:defRPr sz="2200"/>
            </a:lvl7pPr>
            <a:lvl8pPr marL="3610007" indent="0">
              <a:buNone/>
              <a:defRPr sz="2200"/>
            </a:lvl8pPr>
            <a:lvl9pPr marL="4125723" indent="0">
              <a:buNone/>
              <a:defRPr sz="22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40"/>
            <a:ext cx="61722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16" indent="0">
              <a:buNone/>
              <a:defRPr sz="1300"/>
            </a:lvl2pPr>
            <a:lvl3pPr marL="1031430" indent="0">
              <a:buNone/>
              <a:defRPr sz="1100"/>
            </a:lvl3pPr>
            <a:lvl4pPr marL="1547146" indent="0">
              <a:buNone/>
              <a:defRPr sz="1000"/>
            </a:lvl4pPr>
            <a:lvl5pPr marL="2062861" indent="0">
              <a:buNone/>
              <a:defRPr sz="1000"/>
            </a:lvl5pPr>
            <a:lvl6pPr marL="2578577" indent="0">
              <a:buNone/>
              <a:defRPr sz="1000"/>
            </a:lvl6pPr>
            <a:lvl7pPr marL="3094292" indent="0">
              <a:buNone/>
              <a:defRPr sz="1000"/>
            </a:lvl7pPr>
            <a:lvl8pPr marL="3610007" indent="0">
              <a:buNone/>
              <a:defRPr sz="1000"/>
            </a:lvl8pPr>
            <a:lvl9pPr marL="412572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274639"/>
            <a:ext cx="9258300" cy="1143000"/>
          </a:xfrm>
          <a:prstGeom prst="rect">
            <a:avLst/>
          </a:prstGeom>
        </p:spPr>
        <p:txBody>
          <a:bodyPr vert="horz" lIns="103143" tIns="51571" rIns="103143" bIns="5157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2"/>
            <a:ext cx="9258300" cy="4525963"/>
          </a:xfrm>
          <a:prstGeom prst="rect">
            <a:avLst/>
          </a:prstGeom>
        </p:spPr>
        <p:txBody>
          <a:bodyPr vert="horz" lIns="103143" tIns="51571" rIns="103143" bIns="5157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3"/>
            <a:ext cx="2400300" cy="365125"/>
          </a:xfrm>
          <a:prstGeom prst="rect">
            <a:avLst/>
          </a:prstGeom>
        </p:spPr>
        <p:txBody>
          <a:bodyPr vert="horz" lIns="103143" tIns="51571" rIns="103143" bIns="5157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75FA-5FC6-4E83-A26F-297B1FAF5EB6}" type="datetimeFigureOut">
              <a:rPr lang="en-US" smtClean="0"/>
              <a:pPr/>
              <a:t>6/8/2017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3"/>
            <a:ext cx="3257550" cy="365125"/>
          </a:xfrm>
          <a:prstGeom prst="rect">
            <a:avLst/>
          </a:prstGeom>
        </p:spPr>
        <p:txBody>
          <a:bodyPr vert="horz" lIns="103143" tIns="51571" rIns="103143" bIns="5157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3"/>
            <a:ext cx="2400300" cy="365125"/>
          </a:xfrm>
          <a:prstGeom prst="rect">
            <a:avLst/>
          </a:prstGeom>
        </p:spPr>
        <p:txBody>
          <a:bodyPr vert="horz" lIns="103143" tIns="51571" rIns="103143" bIns="5157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3C59A-9FE1-4B95-8C40-8313D9FC4FB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3143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786" indent="-386786" algn="l" defTabSz="103143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8037" indent="-322322" algn="l" defTabSz="1031430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289" indent="-257857" algn="l" defTabSz="10314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004" indent="-257857" algn="l" defTabSz="103143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20719" indent="-257857" algn="l" defTabSz="103143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434" indent="-257857" algn="l" defTabSz="103143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150" indent="-257857" algn="l" defTabSz="103143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7865" indent="-257857" algn="l" defTabSz="103143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580" indent="-257857" algn="l" defTabSz="103143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16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430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146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861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577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292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007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5723" algn="l" defTabSz="103143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28625" y="3886200"/>
            <a:ext cx="95154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itchFamily="32" charset="0"/>
                <a:ea typeface="SimSun" charset="-122"/>
              </a:defRPr>
            </a:lvl9pPr>
          </a:lstStyle>
          <a:p>
            <a:pPr>
              <a:spcBef>
                <a:spcPts val="600"/>
              </a:spcBef>
              <a:buClrTx/>
              <a:buSzPct val="70000"/>
              <a:buFontTx/>
              <a:buNone/>
            </a:pPr>
            <a:endParaRPr lang="en-US" altLang="en-US">
              <a:solidFill>
                <a:srgbClr val="443329"/>
              </a:solidFill>
              <a:latin typeface="Franklin Gothic Book" pitchFamily="32" charset="0"/>
            </a:endParaRPr>
          </a:p>
          <a:p>
            <a:pPr>
              <a:spcBef>
                <a:spcPts val="600"/>
              </a:spcBef>
              <a:buClrTx/>
              <a:buSzPct val="70000"/>
              <a:buFontTx/>
              <a:buNone/>
            </a:pPr>
            <a:endParaRPr lang="en-US" altLang="en-US">
              <a:solidFill>
                <a:srgbClr val="443329"/>
              </a:solidFill>
              <a:latin typeface="Franklin Gothic Book" pitchFamily="32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28625" y="457201"/>
            <a:ext cx="8486775" cy="3051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endParaRPr lang="en-US" altLang="en-US" sz="2800" dirty="0">
              <a:solidFill>
                <a:srgbClr val="0080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71525" y="4572000"/>
            <a:ext cx="7269480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 smtClean="0">
              <a:solidFill>
                <a:srgbClr val="92D050"/>
              </a:solidFill>
              <a:latin typeface="Georgia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solidFill>
                <a:srgbClr val="92D050"/>
              </a:solidFill>
              <a:latin typeface="Georgia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4" y="1571612"/>
            <a:ext cx="4293479" cy="48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7286" y="3500438"/>
            <a:ext cx="4200525" cy="1470025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8000"/>
                </a:solidFill>
              </a:rPr>
              <a:t>Raspberry Pi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8" name="Picture 7" descr="C:\Users\Turbo Tech\Desktop\NS2\pi-101-cover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86" y="1428736"/>
            <a:ext cx="4374806" cy="204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00713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4</a:t>
            </a:r>
            <a:r>
              <a:rPr lang="en-US" dirty="0"/>
              <a:t>. Writing </a:t>
            </a:r>
            <a:r>
              <a:rPr lang="en-US" dirty="0" err="1"/>
              <a:t>Raspbian</a:t>
            </a:r>
            <a:r>
              <a:rPr lang="en-US" dirty="0"/>
              <a:t> to the SD card</a:t>
            </a:r>
          </a:p>
          <a:p>
            <a:pPr>
              <a:buNone/>
            </a:pPr>
            <a:r>
              <a:rPr lang="en-US" dirty="0"/>
              <a:t>– a) Plug your SD card into your PC</a:t>
            </a:r>
          </a:p>
          <a:p>
            <a:pPr>
              <a:buNone/>
            </a:pPr>
            <a:r>
              <a:rPr lang="en-US" dirty="0"/>
              <a:t>– b) In the folder you made in step 3(b), run the </a:t>
            </a:r>
            <a:r>
              <a:rPr lang="en-US" dirty="0" smtClean="0"/>
              <a:t>file named </a:t>
            </a:r>
            <a:r>
              <a:rPr lang="en-US" dirty="0"/>
              <a:t>Win32DiskImager.exe</a:t>
            </a:r>
          </a:p>
          <a:p>
            <a:pPr>
              <a:buNone/>
            </a:pPr>
            <a:r>
              <a:rPr lang="en-US" dirty="0"/>
              <a:t>– c) If the SD card (Device) you are using isn’t </a:t>
            </a:r>
            <a:r>
              <a:rPr lang="en-US" dirty="0" smtClean="0"/>
              <a:t>found automatically </a:t>
            </a:r>
            <a:r>
              <a:rPr lang="en-US" dirty="0"/>
              <a:t>then click on the drop down box </a:t>
            </a:r>
            <a:r>
              <a:rPr lang="en-US" dirty="0" smtClean="0"/>
              <a:t>and select </a:t>
            </a:r>
            <a:r>
              <a:rPr lang="en-US" dirty="0"/>
              <a:t>it</a:t>
            </a:r>
          </a:p>
          <a:p>
            <a:pPr>
              <a:buNone/>
            </a:pPr>
            <a:r>
              <a:rPr lang="en-US" dirty="0"/>
              <a:t>– d) In the Image File box, choose the </a:t>
            </a:r>
            <a:r>
              <a:rPr lang="en-US" dirty="0" err="1"/>
              <a:t>Raspbian</a:t>
            </a:r>
            <a:r>
              <a:rPr lang="en-US" dirty="0"/>
              <a:t> .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smtClean="0"/>
              <a:t>file that </a:t>
            </a:r>
            <a:r>
              <a:rPr lang="en-US" dirty="0"/>
              <a:t>you downloaded</a:t>
            </a:r>
          </a:p>
          <a:p>
            <a:pPr>
              <a:buNone/>
            </a:pPr>
            <a:r>
              <a:rPr lang="en-US" dirty="0"/>
              <a:t>– e) Click Write</a:t>
            </a:r>
          </a:p>
          <a:p>
            <a:pPr>
              <a:buNone/>
            </a:pPr>
            <a:r>
              <a:rPr lang="en-US" dirty="0"/>
              <a:t>– f) After a few minutes you will have an SD card </a:t>
            </a:r>
            <a:r>
              <a:rPr lang="en-US" dirty="0" smtClean="0"/>
              <a:t>that you </a:t>
            </a:r>
            <a:r>
              <a:rPr lang="en-US" dirty="0"/>
              <a:t>can use in your Raspberry 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5</a:t>
            </a:r>
            <a:r>
              <a:rPr lang="en-US" dirty="0"/>
              <a:t>. Booting your Raspberry Pi for the first time</a:t>
            </a:r>
          </a:p>
          <a:p>
            <a:pPr>
              <a:buNone/>
            </a:pPr>
            <a:r>
              <a:rPr lang="en-US" dirty="0"/>
              <a:t>– On first boot you will come to the </a:t>
            </a:r>
            <a:r>
              <a:rPr lang="en-US" dirty="0" err="1"/>
              <a:t>Raspi-config</a:t>
            </a:r>
            <a:r>
              <a:rPr lang="en-US" dirty="0"/>
              <a:t> window</a:t>
            </a:r>
          </a:p>
          <a:p>
            <a:pPr>
              <a:buNone/>
            </a:pPr>
            <a:r>
              <a:rPr lang="en-US" dirty="0"/>
              <a:t>– Change settings such as </a:t>
            </a:r>
            <a:r>
              <a:rPr lang="en-US" dirty="0" err="1"/>
              <a:t>timezone</a:t>
            </a:r>
            <a:r>
              <a:rPr lang="en-US" dirty="0"/>
              <a:t> and locale if you want</a:t>
            </a:r>
          </a:p>
          <a:p>
            <a:pPr>
              <a:buNone/>
            </a:pPr>
            <a:r>
              <a:rPr lang="en-US" dirty="0"/>
              <a:t>– Finally, select the second choice: </a:t>
            </a:r>
            <a:r>
              <a:rPr lang="en-US" b="1" dirty="0" err="1"/>
              <a:t>expand_rootfs</a:t>
            </a:r>
            <a:r>
              <a:rPr lang="en-US" b="1" dirty="0"/>
              <a:t> and </a:t>
            </a:r>
            <a:r>
              <a:rPr lang="en-US" b="1" dirty="0" smtClean="0"/>
              <a:t>say </a:t>
            </a:r>
            <a:r>
              <a:rPr lang="en-US" dirty="0" smtClean="0"/>
              <a:t>‘yes</a:t>
            </a:r>
            <a:r>
              <a:rPr lang="en-US" dirty="0"/>
              <a:t>’ to a reboot</a:t>
            </a:r>
          </a:p>
          <a:p>
            <a:pPr>
              <a:buNone/>
            </a:pPr>
            <a:r>
              <a:rPr lang="en-US" dirty="0"/>
              <a:t>–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2" y="857232"/>
            <a:ext cx="92583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Programming Languages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357430"/>
            <a:ext cx="9258300" cy="3768735"/>
          </a:xfrm>
        </p:spPr>
        <p:txBody>
          <a:bodyPr>
            <a:noAutofit/>
          </a:bodyPr>
          <a:lstStyle/>
          <a:p>
            <a:r>
              <a:rPr lang="en-US" sz="2800" dirty="0"/>
              <a:t>The Raspberry Pi Foundation recommends </a:t>
            </a:r>
            <a:r>
              <a:rPr lang="en-US" sz="2800" dirty="0" smtClean="0"/>
              <a:t>Python</a:t>
            </a:r>
          </a:p>
          <a:p>
            <a:r>
              <a:rPr lang="en-US" sz="2800" dirty="0" smtClean="0"/>
              <a:t>Any </a:t>
            </a:r>
            <a:r>
              <a:rPr lang="en-US" sz="2800" dirty="0"/>
              <a:t>language which will compile for ARMv6 can be </a:t>
            </a:r>
            <a:r>
              <a:rPr lang="en-US" sz="2800" dirty="0" smtClean="0"/>
              <a:t>used</a:t>
            </a:r>
          </a:p>
          <a:p>
            <a:r>
              <a:rPr lang="en-US" sz="2800" dirty="0" smtClean="0"/>
              <a:t>Installed by default on the Raspberry Pi:</a:t>
            </a:r>
          </a:p>
          <a:p>
            <a:pPr lvl="1"/>
            <a:r>
              <a:rPr lang="en-US" sz="2400" dirty="0" smtClean="0"/>
              <a:t>C</a:t>
            </a:r>
          </a:p>
          <a:p>
            <a:pPr lvl="1"/>
            <a:r>
              <a:rPr lang="en-US" sz="2400" dirty="0" smtClean="0"/>
              <a:t>C++</a:t>
            </a:r>
          </a:p>
          <a:p>
            <a:pPr lvl="1"/>
            <a:r>
              <a:rPr lang="en-US" sz="2400" dirty="0" smtClean="0"/>
              <a:t>Java</a:t>
            </a:r>
          </a:p>
          <a:p>
            <a:pPr lvl="1"/>
            <a:r>
              <a:rPr lang="en-US" sz="2400" dirty="0" smtClean="0"/>
              <a:t>Scratch</a:t>
            </a:r>
          </a:p>
          <a:p>
            <a:pPr lvl="1"/>
            <a:r>
              <a:rPr lang="en-US" sz="2400" dirty="0" smtClean="0"/>
              <a:t>Ruby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227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Setup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1798" y="1285860"/>
            <a:ext cx="4293479" cy="48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058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st\Desktop\Screen-Shot-2012-12-24-at-10.59.55-1024x72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568"/>
          <a:stretch/>
        </p:blipFill>
        <p:spPr bwMode="auto">
          <a:xfrm>
            <a:off x="74296" y="152401"/>
            <a:ext cx="9726580" cy="557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50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9409" y="1512467"/>
            <a:ext cx="6489650" cy="383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286" y="76201"/>
            <a:ext cx="9062740" cy="1436266"/>
          </a:xfrm>
          <a:ln/>
        </p:spPr>
        <p:txBody>
          <a:bodyPr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Power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 rot="10800000">
            <a:off x="1386334" y="3068464"/>
            <a:ext cx="964406" cy="1208856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0" name="Rectangle 4"/>
          <p:cNvSpPr>
            <a:spLocks/>
          </p:cNvSpPr>
          <p:nvPr/>
        </p:nvSpPr>
        <p:spPr bwMode="auto">
          <a:xfrm>
            <a:off x="2431108" y="4375548"/>
            <a:ext cx="502295" cy="500063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-1255" y="1660923"/>
            <a:ext cx="2560448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5v micro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USB connector</a:t>
            </a:r>
          </a:p>
        </p:txBody>
      </p:sp>
      <p:sp>
        <p:nvSpPr>
          <p:cNvPr id="24582" name="Rectangle 6"/>
          <p:cNvSpPr>
            <a:spLocks/>
          </p:cNvSpPr>
          <p:nvPr/>
        </p:nvSpPr>
        <p:spPr bwMode="auto">
          <a:xfrm>
            <a:off x="685800" y="5423000"/>
            <a:ext cx="73723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(Similar to the one on a lot of mobile phones!)</a:t>
            </a:r>
          </a:p>
        </p:txBody>
      </p:sp>
    </p:spTree>
    <p:extLst>
      <p:ext uri="{BB962C8B-B14F-4D97-AF65-F5344CB8AC3E}">
        <p14:creationId xmlns:p14="http://schemas.microsoft.com/office/powerpoint/2010/main" xmlns="" val="310718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9409" y="1512466"/>
            <a:ext cx="6489650" cy="383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Line 3"/>
          <p:cNvSpPr>
            <a:spLocks noChangeShapeType="1"/>
          </p:cNvSpPr>
          <p:nvPr/>
        </p:nvSpPr>
        <p:spPr bwMode="auto">
          <a:xfrm flipH="1">
            <a:off x="5206288" y="5227217"/>
            <a:ext cx="12557" cy="545827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4671342" y="4357688"/>
            <a:ext cx="1074912" cy="794742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5" name="Rectangle 7"/>
          <p:cNvSpPr>
            <a:spLocks/>
          </p:cNvSpPr>
          <p:nvPr/>
        </p:nvSpPr>
        <p:spPr bwMode="auto">
          <a:xfrm>
            <a:off x="4942582" y="1571625"/>
            <a:ext cx="723305" cy="1187648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rot="10800000" flipH="1">
            <a:off x="6955530" y="1592835"/>
            <a:ext cx="709491" cy="332631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6017493" y="1785937"/>
            <a:ext cx="833810" cy="973336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7794278" y="1285860"/>
            <a:ext cx="2492722" cy="144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2400" dirty="0">
                <a:latin typeface="+mj-lt"/>
                <a:ea typeface="Gill Sans Light" charset="0"/>
                <a:cs typeface="Gill Sans Light" charset="0"/>
              </a:rPr>
              <a:t>3.5mm Audio</a:t>
            </a:r>
          </a:p>
          <a:p>
            <a:pPr algn="ctr"/>
            <a:r>
              <a:rPr lang="en-US" altLang="en-US" sz="2400" dirty="0">
                <a:latin typeface="+mj-lt"/>
                <a:ea typeface="Gill Sans Light" charset="0"/>
                <a:cs typeface="Gill Sans Light" charset="0"/>
              </a:rPr>
              <a:t>Standard headphone socket</a:t>
            </a: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7535" y="1080492"/>
            <a:ext cx="247849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2400" dirty="0">
                <a:latin typeface="+mj-lt"/>
                <a:ea typeface="Gill Sans Light" charset="0"/>
                <a:cs typeface="Gill Sans Light" charset="0"/>
              </a:rPr>
              <a:t>RCA Video</a:t>
            </a:r>
          </a:p>
          <a:p>
            <a:pPr algn="ctr"/>
            <a:r>
              <a:rPr lang="en-US" altLang="en-US" sz="2400" dirty="0">
                <a:latin typeface="+mj-lt"/>
                <a:ea typeface="Gill Sans Light" charset="0"/>
                <a:cs typeface="Gill Sans Light" charset="0"/>
              </a:rPr>
              <a:t>(works with most older TVs)</a:t>
            </a:r>
          </a:p>
        </p:txBody>
      </p:sp>
      <p:sp>
        <p:nvSpPr>
          <p:cNvPr id="14" name="Rectangle 5"/>
          <p:cNvSpPr>
            <a:spLocks/>
          </p:cNvSpPr>
          <p:nvPr/>
        </p:nvSpPr>
        <p:spPr bwMode="auto">
          <a:xfrm>
            <a:off x="1245692" y="5638800"/>
            <a:ext cx="7936260" cy="112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2800" dirty="0">
                <a:latin typeface="+mj-lt"/>
                <a:ea typeface="Gill Sans Light" charset="0"/>
                <a:cs typeface="Gill Sans Light" charset="0"/>
              </a:rPr>
              <a:t>HDMI Audio &amp; Video</a:t>
            </a:r>
          </a:p>
          <a:p>
            <a:pPr algn="ctr"/>
            <a:r>
              <a:rPr lang="en-US" altLang="en-US" sz="2800" dirty="0">
                <a:latin typeface="+mj-lt"/>
                <a:ea typeface="Gill Sans Light" charset="0"/>
                <a:cs typeface="Gill Sans Light" charset="0"/>
              </a:rPr>
              <a:t>(works with modern TVs and DVI monitors)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857352" y="500042"/>
            <a:ext cx="6467342" cy="1357322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dirty="0" smtClean="0">
                <a:solidFill>
                  <a:srgbClr val="008000"/>
                </a:solidFill>
              </a:rPr>
              <a:t>A/V (Audio/Video)</a:t>
            </a:r>
            <a:endParaRPr lang="en-US" altLang="en-US" dirty="0">
              <a:solidFill>
                <a:srgbClr val="008000"/>
              </a:solidFill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rot="10800000">
            <a:off x="2423573" y="1588369"/>
            <a:ext cx="2397203" cy="226590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451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nimBg="1"/>
      <p:bldP spid="27657" grpId="0" animBg="1"/>
      <p:bldP spid="27658" grpId="0" animBg="1"/>
      <p:bldP spid="27659" grpId="0"/>
      <p:bldP spid="13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9456" y="1512467"/>
            <a:ext cx="6489650" cy="383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1886496" y="2233816"/>
            <a:ext cx="710326" cy="737984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0" name="Rectangle 10"/>
          <p:cNvSpPr>
            <a:spLocks/>
          </p:cNvSpPr>
          <p:nvPr/>
        </p:nvSpPr>
        <p:spPr bwMode="auto">
          <a:xfrm>
            <a:off x="2596825" y="2059687"/>
            <a:ext cx="2069456" cy="348258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31" name="Rectangle 11"/>
          <p:cNvSpPr>
            <a:spLocks/>
          </p:cNvSpPr>
          <p:nvPr/>
        </p:nvSpPr>
        <p:spPr bwMode="auto">
          <a:xfrm>
            <a:off x="428626" y="2971800"/>
            <a:ext cx="1714499" cy="145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GPIO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(General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Purpose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Input &amp;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Output)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7115175" y="4982766"/>
            <a:ext cx="0" cy="808434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389683" y="3973712"/>
            <a:ext cx="1416472" cy="1009055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8"/>
          <p:cNvSpPr>
            <a:spLocks/>
          </p:cNvSpPr>
          <p:nvPr/>
        </p:nvSpPr>
        <p:spPr bwMode="auto">
          <a:xfrm>
            <a:off x="5829300" y="5700712"/>
            <a:ext cx="2561704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10/100Mb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Ethernet</a:t>
            </a:r>
          </a:p>
        </p:txBody>
      </p:sp>
      <p:sp>
        <p:nvSpPr>
          <p:cNvPr id="17" name="Rectangle 4"/>
          <p:cNvSpPr>
            <a:spLocks/>
          </p:cNvSpPr>
          <p:nvPr/>
        </p:nvSpPr>
        <p:spPr bwMode="auto">
          <a:xfrm>
            <a:off x="7054525" y="2946798"/>
            <a:ext cx="1165325" cy="776883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5"/>
          <p:cNvSpPr>
            <a:spLocks/>
          </p:cNvSpPr>
          <p:nvPr/>
        </p:nvSpPr>
        <p:spPr bwMode="auto">
          <a:xfrm>
            <a:off x="7811021" y="1371600"/>
            <a:ext cx="2561704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2 x USB 2.0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ports</a:t>
            </a:r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 rot="10800000" flipH="1">
            <a:off x="8334563" y="2389809"/>
            <a:ext cx="812462" cy="927571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286" y="76200"/>
            <a:ext cx="9919990" cy="1295401"/>
          </a:xfrm>
          <a:ln/>
        </p:spPr>
        <p:txBody>
          <a:bodyPr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xmlns="" val="310368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30730" grpId="0" animBg="1"/>
      <p:bldP spid="30731" grpId="0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3593" y="1512467"/>
            <a:ext cx="6489650" cy="383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/>
          </p:cNvSpPr>
          <p:nvPr/>
        </p:nvSpPr>
        <p:spPr bwMode="auto">
          <a:xfrm>
            <a:off x="6112045" y="3071814"/>
            <a:ext cx="622846" cy="535781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35850" name="Rectangle 10"/>
          <p:cNvSpPr>
            <a:spLocks/>
          </p:cNvSpPr>
          <p:nvPr/>
        </p:nvSpPr>
        <p:spPr bwMode="auto">
          <a:xfrm>
            <a:off x="4514747" y="3161109"/>
            <a:ext cx="873993" cy="750094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35853" name="Rectangle 13"/>
          <p:cNvSpPr>
            <a:spLocks/>
          </p:cNvSpPr>
          <p:nvPr/>
        </p:nvSpPr>
        <p:spPr bwMode="auto">
          <a:xfrm>
            <a:off x="5833439" y="3875485"/>
            <a:ext cx="358974" cy="1134070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 flipH="1">
            <a:off x="2147260" y="3532807"/>
            <a:ext cx="954777" cy="3348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35856" name="Rectangle 16"/>
          <p:cNvSpPr>
            <a:spLocks/>
          </p:cNvSpPr>
          <p:nvPr/>
        </p:nvSpPr>
        <p:spPr bwMode="auto">
          <a:xfrm>
            <a:off x="3178643" y="2964656"/>
            <a:ext cx="281285" cy="1134070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35857" name="Rectangle 17"/>
          <p:cNvSpPr>
            <a:spLocks/>
          </p:cNvSpPr>
          <p:nvPr/>
        </p:nvSpPr>
        <p:spPr bwMode="auto">
          <a:xfrm>
            <a:off x="0" y="2895601"/>
            <a:ext cx="2561704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DSI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(display interface)</a:t>
            </a:r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 flipH="1">
            <a:off x="4951744" y="3984874"/>
            <a:ext cx="7535" cy="1364010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20" name="Rectangle 5"/>
          <p:cNvSpPr>
            <a:spLocks/>
          </p:cNvSpPr>
          <p:nvPr/>
        </p:nvSpPr>
        <p:spPr bwMode="auto">
          <a:xfrm>
            <a:off x="305516" y="5105400"/>
            <a:ext cx="905269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SOC (System On a Chip)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Broadcom BCM2835 </a:t>
            </a:r>
            <a:r>
              <a:rPr lang="en-US" altLang="en-US" sz="3000" dirty="0" smtClean="0">
                <a:latin typeface="+mj-lt"/>
                <a:ea typeface="Gill Sans Light" charset="0"/>
                <a:cs typeface="Gill Sans Light" charset="0"/>
              </a:rPr>
              <a:t>700Mhz</a:t>
            </a:r>
            <a:endParaRPr lang="en-US" altLang="en-US" sz="3000" dirty="0">
              <a:latin typeface="+mj-lt"/>
              <a:ea typeface="Gill Sans Light" charset="0"/>
              <a:cs typeface="Gill Sans Light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698" y="76200"/>
            <a:ext cx="10087302" cy="1600200"/>
          </a:xfrm>
          <a:ln/>
        </p:spPr>
        <p:txBody>
          <a:bodyPr anchor="ctr"/>
          <a:lstStyle/>
          <a:p>
            <a:r>
              <a:rPr lang="en-US" altLang="en-US" dirty="0">
                <a:solidFill>
                  <a:srgbClr val="008000"/>
                </a:solidFill>
              </a:rPr>
              <a:t>Internals</a:t>
            </a:r>
          </a:p>
        </p:txBody>
      </p:sp>
      <p:sp>
        <p:nvSpPr>
          <p:cNvPr id="23" name="Line 4"/>
          <p:cNvSpPr>
            <a:spLocks noChangeShapeType="1"/>
          </p:cNvSpPr>
          <p:nvPr/>
        </p:nvSpPr>
        <p:spPr bwMode="auto">
          <a:xfrm flipV="1">
            <a:off x="6771307" y="1545885"/>
            <a:ext cx="1215302" cy="1525929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/>
          </p:cNvSpPr>
          <p:nvPr/>
        </p:nvSpPr>
        <p:spPr bwMode="auto">
          <a:xfrm>
            <a:off x="6872184" y="617195"/>
            <a:ext cx="2561704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LAN Controller</a:t>
            </a:r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 rot="10800000" flipH="1" flipV="1">
            <a:off x="6192412" y="4343400"/>
            <a:ext cx="1794197" cy="0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+mj-lt"/>
            </a:endParaRPr>
          </a:p>
        </p:txBody>
      </p:sp>
      <p:sp>
        <p:nvSpPr>
          <p:cNvPr id="28" name="Rectangle 14"/>
          <p:cNvSpPr>
            <a:spLocks/>
          </p:cNvSpPr>
          <p:nvPr/>
        </p:nvSpPr>
        <p:spPr bwMode="auto">
          <a:xfrm>
            <a:off x="7719388" y="3758842"/>
            <a:ext cx="222885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CSI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(camera interface)</a:t>
            </a:r>
          </a:p>
        </p:txBody>
      </p:sp>
    </p:spTree>
    <p:extLst>
      <p:ext uri="{BB962C8B-B14F-4D97-AF65-F5344CB8AC3E}">
        <p14:creationId xmlns:p14="http://schemas.microsoft.com/office/powerpoint/2010/main" xmlns="" val="210165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53" grpId="0" animBg="1"/>
      <p:bldP spid="35855" grpId="0" animBg="1"/>
      <p:bldP spid="35856" grpId="0" animBg="1"/>
      <p:bldP spid="35857" grpId="0"/>
      <p:bldP spid="23" grpId="0" animBg="1"/>
      <p:bldP spid="24" grpId="0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7023" y="1375173"/>
            <a:ext cx="6600156" cy="39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5252750" y="4332017"/>
            <a:ext cx="1729150" cy="1230584"/>
          </a:xfrm>
          <a:prstGeom prst="line">
            <a:avLst/>
          </a:prstGeom>
          <a:noFill/>
          <a:ln w="63500" cap="flat">
            <a:solidFill>
              <a:srgbClr val="D90B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868" name="Rectangle 4"/>
          <p:cNvSpPr>
            <a:spLocks/>
          </p:cNvSpPr>
          <p:nvPr/>
        </p:nvSpPr>
        <p:spPr bwMode="auto">
          <a:xfrm>
            <a:off x="1537022" y="5562600"/>
            <a:ext cx="677830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SD Card Slot</a:t>
            </a:r>
          </a:p>
          <a:p>
            <a:pPr algn="ctr"/>
            <a:r>
              <a:rPr lang="en-US" altLang="en-US" sz="3000" dirty="0">
                <a:latin typeface="+mj-lt"/>
                <a:ea typeface="Gill Sans Light" charset="0"/>
                <a:cs typeface="Gill Sans Light" charset="0"/>
              </a:rPr>
              <a:t>(supports SD cards up to 32GB)</a:t>
            </a:r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6318870" y="2607470"/>
            <a:ext cx="1366243" cy="1625203"/>
          </a:xfrm>
          <a:prstGeom prst="rect">
            <a:avLst/>
          </a:prstGeom>
          <a:noFill/>
          <a:ln w="50800" cap="flat">
            <a:solidFill>
              <a:srgbClr val="D90B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857484" y="76200"/>
            <a:ext cx="3357586" cy="1600200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dirty="0" smtClean="0">
                <a:solidFill>
                  <a:srgbClr val="008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xmlns="" val="101098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571468" y="857232"/>
            <a:ext cx="9258300" cy="1143000"/>
          </a:xfrm>
          <a:ln/>
        </p:spPr>
        <p:txBody>
          <a:bodyPr/>
          <a:lstStyle/>
          <a:p>
            <a:r>
              <a:rPr lang="en-US" altLang="en-US" dirty="0">
                <a:solidFill>
                  <a:srgbClr val="008000"/>
                </a:solidFill>
              </a:rPr>
              <a:t>What is a </a:t>
            </a:r>
            <a:r>
              <a:rPr lang="en-US" altLang="en-US" dirty="0" smtClean="0">
                <a:solidFill>
                  <a:srgbClr val="008000"/>
                </a:solidFill>
              </a:rPr>
              <a:t>Raspberry </a:t>
            </a:r>
            <a:r>
              <a:rPr lang="en-US" altLang="en-US" dirty="0">
                <a:solidFill>
                  <a:srgbClr val="008000"/>
                </a:solidFill>
              </a:rPr>
              <a:t>Pi?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571468" y="2000240"/>
            <a:ext cx="9258300" cy="4525963"/>
          </a:xfrm>
          <a:ln/>
        </p:spPr>
        <p:txBody>
          <a:bodyPr>
            <a:normAutofit fontScale="92500" lnSpcReduction="20000"/>
          </a:bodyPr>
          <a:lstStyle/>
          <a:p>
            <a:r>
              <a:rPr lang="en-US" altLang="en-US" sz="3000" dirty="0" smtClean="0"/>
              <a:t>University </a:t>
            </a:r>
            <a:r>
              <a:rPr lang="en-US" altLang="en-US" sz="3000" dirty="0"/>
              <a:t>of Cambridge’s Computer Laboratory</a:t>
            </a:r>
          </a:p>
          <a:p>
            <a:pPr lvl="1"/>
            <a:r>
              <a:rPr lang="en-US" altLang="en-US" sz="2600" dirty="0" smtClean="0"/>
              <a:t>Decline in skill level</a:t>
            </a:r>
          </a:p>
          <a:p>
            <a:pPr lvl="1"/>
            <a:r>
              <a:rPr lang="en-US" altLang="en-US" sz="2600" dirty="0" smtClean="0"/>
              <a:t>Designed </a:t>
            </a:r>
            <a:r>
              <a:rPr lang="en-US" altLang="en-US" sz="2600" dirty="0"/>
              <a:t>for </a:t>
            </a:r>
            <a:r>
              <a:rPr lang="en-US" altLang="en-US" sz="2600" dirty="0" smtClean="0"/>
              <a:t>education</a:t>
            </a:r>
            <a:endParaRPr lang="en-US" altLang="en-US" sz="2600" dirty="0"/>
          </a:p>
          <a:p>
            <a:r>
              <a:rPr lang="en-US" altLang="en-US" sz="3000" dirty="0" smtClean="0"/>
              <a:t>A </a:t>
            </a:r>
            <a:r>
              <a:rPr lang="en-US" altLang="en-US" sz="3000" dirty="0"/>
              <a:t>credit card sized </a:t>
            </a:r>
            <a:r>
              <a:rPr lang="en-US" altLang="en-US" sz="3000" dirty="0" smtClean="0"/>
              <a:t>PC</a:t>
            </a:r>
          </a:p>
          <a:p>
            <a:r>
              <a:rPr lang="en-US" altLang="en-US" sz="3000" dirty="0" smtClean="0"/>
              <a:t>Plugs into a TV or monitor</a:t>
            </a:r>
          </a:p>
          <a:p>
            <a:r>
              <a:rPr lang="en-US" altLang="en-US" sz="3000" dirty="0" smtClean="0"/>
              <a:t>Inexpensive(</a:t>
            </a:r>
            <a:r>
              <a:rPr lang="en-US" altLang="en-US" sz="3000" dirty="0" err="1" smtClean="0"/>
              <a:t>ish</a:t>
            </a:r>
            <a:r>
              <a:rPr lang="en-US" altLang="en-US" sz="3000" dirty="0" smtClean="0"/>
              <a:t>) </a:t>
            </a:r>
          </a:p>
          <a:p>
            <a:r>
              <a:rPr lang="en-US" altLang="en-US" sz="3000" dirty="0" smtClean="0"/>
              <a:t>Capability:</a:t>
            </a:r>
          </a:p>
          <a:p>
            <a:pPr lvl="1"/>
            <a:r>
              <a:rPr lang="en-US" altLang="en-US" sz="2600" dirty="0" smtClean="0"/>
              <a:t>Programming</a:t>
            </a:r>
          </a:p>
          <a:p>
            <a:pPr lvl="1"/>
            <a:r>
              <a:rPr lang="en-US" altLang="en-US" sz="2600" dirty="0" smtClean="0"/>
              <a:t>Electronic Projects</a:t>
            </a:r>
          </a:p>
          <a:p>
            <a:pPr lvl="1"/>
            <a:r>
              <a:rPr lang="en-US" altLang="en-US" sz="2600" dirty="0" smtClean="0"/>
              <a:t>Office</a:t>
            </a:r>
          </a:p>
          <a:p>
            <a:pPr lvl="1"/>
            <a:r>
              <a:rPr lang="en-US" altLang="en-US" sz="2600" dirty="0" smtClean="0"/>
              <a:t>Play HD Videos</a:t>
            </a:r>
            <a:endParaRPr lang="en-US" altLang="en-US" sz="26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3974" y="2438400"/>
            <a:ext cx="477012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825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8" y="1285860"/>
            <a:ext cx="92583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Purpose </a:t>
            </a:r>
            <a:r>
              <a:rPr lang="en-US" dirty="0" err="1" smtClean="0"/>
              <a:t>Input/Output</a:t>
            </a:r>
            <a:r>
              <a:rPr lang="en-US" dirty="0" smtClean="0"/>
              <a:t>(GPIO)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68" y="2332037"/>
            <a:ext cx="92583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dirty="0"/>
              <a:t>General Purpose </a:t>
            </a:r>
            <a:r>
              <a:rPr lang="en-US" dirty="0" err="1"/>
              <a:t>Input/Output</a:t>
            </a:r>
            <a:r>
              <a:rPr lang="en-US" dirty="0"/>
              <a:t> (GPIO) is </a:t>
            </a:r>
            <a:r>
              <a:rPr lang="en-US" dirty="0" smtClean="0"/>
              <a:t>a generic </a:t>
            </a:r>
            <a:r>
              <a:rPr lang="en-US" dirty="0"/>
              <a:t>pin on a chip whose behavior can </a:t>
            </a:r>
            <a:r>
              <a:rPr lang="en-US" dirty="0" smtClean="0"/>
              <a:t>be controlled </a:t>
            </a:r>
            <a:r>
              <a:rPr lang="en-US" dirty="0"/>
              <a:t>by the user at run time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3" name="Picture 3" descr="C:\Users\dinesh\Desktop\bin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2" y="4076700"/>
            <a:ext cx="4448002" cy="25745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8" y="857232"/>
            <a:ext cx="9258300" cy="1143000"/>
          </a:xfrm>
        </p:spPr>
        <p:txBody>
          <a:bodyPr>
            <a:normAutofit/>
          </a:bodyPr>
          <a:lstStyle/>
          <a:p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0" y="2000240"/>
            <a:ext cx="9258300" cy="4525963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The GPIO connector has a number of different pins</a:t>
            </a:r>
          </a:p>
          <a:p>
            <a:r>
              <a:rPr lang="en-US" dirty="0" smtClean="0"/>
              <a:t>True </a:t>
            </a:r>
            <a:r>
              <a:rPr lang="en-US" dirty="0"/>
              <a:t>GPIO (General Purpose Input Output) </a:t>
            </a:r>
            <a:r>
              <a:rPr lang="en-US" dirty="0" smtClean="0"/>
              <a:t>pins that </a:t>
            </a:r>
            <a:r>
              <a:rPr lang="en-US" dirty="0"/>
              <a:t>you can use to turn LEDs on and off etc.</a:t>
            </a:r>
          </a:p>
          <a:p>
            <a:r>
              <a:rPr lang="en-US" dirty="0" smtClean="0"/>
              <a:t>I2C </a:t>
            </a:r>
            <a:r>
              <a:rPr lang="en-US" dirty="0"/>
              <a:t>interface pins that allow you to </a:t>
            </a:r>
            <a:r>
              <a:rPr lang="en-US" dirty="0" smtClean="0"/>
              <a:t>connect hardware </a:t>
            </a:r>
            <a:r>
              <a:rPr lang="en-US" dirty="0"/>
              <a:t>modules with just two control pins</a:t>
            </a:r>
          </a:p>
          <a:p>
            <a:r>
              <a:rPr lang="en-US" dirty="0" smtClean="0"/>
              <a:t>SPI </a:t>
            </a:r>
            <a:r>
              <a:rPr lang="en-US" dirty="0"/>
              <a:t>interface with SPI devices, a similar concept </a:t>
            </a:r>
            <a:r>
              <a:rPr lang="en-US" dirty="0" smtClean="0"/>
              <a:t>to I2C </a:t>
            </a:r>
            <a:r>
              <a:rPr lang="en-US" dirty="0"/>
              <a:t>but uses a different standard</a:t>
            </a:r>
          </a:p>
          <a:p>
            <a:r>
              <a:rPr lang="en-US" dirty="0" smtClean="0"/>
              <a:t>Serial </a:t>
            </a:r>
            <a:r>
              <a:rPr lang="en-US" dirty="0"/>
              <a:t>Rx and </a:t>
            </a:r>
            <a:r>
              <a:rPr lang="en-US" dirty="0" err="1"/>
              <a:t>Tx</a:t>
            </a:r>
            <a:r>
              <a:rPr lang="en-US" dirty="0"/>
              <a:t> pins for communication </a:t>
            </a:r>
            <a:r>
              <a:rPr lang="en-US" dirty="0" smtClean="0"/>
              <a:t>with serial peripherals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 </a:t>
            </a:r>
            <a:r>
              <a:rPr lang="en-US" dirty="0"/>
              <a:t>GPIO pins can be used as both digital </a:t>
            </a:r>
            <a:r>
              <a:rPr lang="en-US" dirty="0" smtClean="0"/>
              <a:t>outputs and </a:t>
            </a:r>
            <a:r>
              <a:rPr lang="en-US" dirty="0"/>
              <a:t>digital </a:t>
            </a:r>
            <a:r>
              <a:rPr lang="en-US" dirty="0" smtClean="0"/>
              <a:t>inputs. </a:t>
            </a:r>
          </a:p>
          <a:p>
            <a:pPr>
              <a:buNone/>
            </a:pPr>
            <a:r>
              <a:rPr lang="en-US" dirty="0" smtClean="0"/>
              <a:t>Output</a:t>
            </a:r>
            <a:r>
              <a:rPr lang="en-US" dirty="0"/>
              <a:t>: turn a particular pin HIGH or LOW.</a:t>
            </a:r>
          </a:p>
          <a:p>
            <a:r>
              <a:rPr lang="en-US" dirty="0" smtClean="0"/>
              <a:t>Setting </a:t>
            </a:r>
            <a:r>
              <a:rPr lang="en-US" dirty="0"/>
              <a:t>it HIGH sets it to 3.3V; setting it LOW </a:t>
            </a:r>
            <a:r>
              <a:rPr lang="en-US" dirty="0" smtClean="0"/>
              <a:t>sets it </a:t>
            </a:r>
            <a:r>
              <a:rPr lang="en-US" dirty="0"/>
              <a:t>to 0V.</a:t>
            </a:r>
          </a:p>
          <a:p>
            <a:pPr>
              <a:buNone/>
            </a:pPr>
            <a:r>
              <a:rPr lang="en-US" dirty="0" smtClean="0"/>
              <a:t>Input</a:t>
            </a:r>
            <a:r>
              <a:rPr lang="en-US" dirty="0"/>
              <a:t>: detect the pin being at HIGH or LOW</a:t>
            </a:r>
          </a:p>
          <a:p>
            <a:r>
              <a:rPr lang="en-US" dirty="0" smtClean="0"/>
              <a:t>We </a:t>
            </a:r>
            <a:r>
              <a:rPr lang="en-US" dirty="0"/>
              <a:t>can connect switches and simple sensors to </a:t>
            </a:r>
            <a:r>
              <a:rPr lang="en-US" dirty="0" smtClean="0"/>
              <a:t>a pin </a:t>
            </a:r>
            <a:r>
              <a:rPr lang="en-US" dirty="0"/>
              <a:t>and check whether it is open or closed (that </a:t>
            </a:r>
            <a:r>
              <a:rPr lang="en-US" dirty="0" smtClean="0"/>
              <a:t>is, activated </a:t>
            </a:r>
            <a:r>
              <a:rPr lang="en-US" dirty="0"/>
              <a:t>or not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1: Turn LED on for 2 seconds </a:t>
            </a:r>
            <a:r>
              <a:rPr lang="en-US" dirty="0" smtClean="0"/>
              <a:t>and off </a:t>
            </a:r>
            <a:r>
              <a:rPr lang="en-US" dirty="0"/>
              <a:t>for 1 second, loop forever</a:t>
            </a:r>
          </a:p>
          <a:p>
            <a:r>
              <a:rPr lang="en-US" dirty="0" smtClean="0"/>
              <a:t>In </a:t>
            </a:r>
            <a:r>
              <a:rPr lang="en-US" dirty="0"/>
              <a:t>this example, we control the </a:t>
            </a:r>
            <a:r>
              <a:rPr lang="en-US" dirty="0" smtClean="0"/>
              <a:t>LED by </a:t>
            </a:r>
            <a:r>
              <a:rPr lang="en-US" dirty="0"/>
              <a:t>controlling the voltage at </a:t>
            </a:r>
            <a:r>
              <a:rPr lang="en-US" dirty="0" smtClean="0"/>
              <a:t>the anode (+).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1" y="3581400"/>
            <a:ext cx="133945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GPIO as Input</a:t>
            </a:r>
          </a:p>
          <a:p>
            <a:r>
              <a:rPr lang="en-US" dirty="0"/>
              <a:t>• When the switch </a:t>
            </a:r>
            <a:r>
              <a:rPr lang="en-US" dirty="0" smtClean="0"/>
              <a:t>is not </a:t>
            </a:r>
            <a:r>
              <a:rPr lang="en-US" dirty="0"/>
              <a:t>pushed: </a:t>
            </a:r>
            <a:r>
              <a:rPr lang="en-US" dirty="0" smtClean="0"/>
              <a:t>GPIO detects </a:t>
            </a:r>
            <a:r>
              <a:rPr lang="en-US" dirty="0" err="1"/>
              <a:t>Vcc</a:t>
            </a:r>
            <a:r>
              <a:rPr lang="en-US" dirty="0"/>
              <a:t> (HIGH)</a:t>
            </a:r>
          </a:p>
          <a:p>
            <a:r>
              <a:rPr lang="en-US" dirty="0"/>
              <a:t>• When the switch </a:t>
            </a:r>
            <a:r>
              <a:rPr lang="en-US" dirty="0" smtClean="0"/>
              <a:t>is pushed</a:t>
            </a:r>
            <a:r>
              <a:rPr lang="en-US" dirty="0"/>
              <a:t>: </a:t>
            </a:r>
            <a:r>
              <a:rPr lang="en-US" dirty="0" smtClean="0"/>
              <a:t>GPIO detects </a:t>
            </a:r>
            <a:r>
              <a:rPr lang="en-US" dirty="0"/>
              <a:t>GND (LOW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3425" y="4112527"/>
            <a:ext cx="4029075" cy="218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86" y="0"/>
            <a:ext cx="102723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Kit Components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295401"/>
            <a:ext cx="9258300" cy="4830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Essential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Raspberry </a:t>
            </a:r>
            <a:r>
              <a:rPr lang="en-US" sz="2400" dirty="0"/>
              <a:t>Pi </a:t>
            </a:r>
            <a:r>
              <a:rPr lang="en-US" sz="2400" dirty="0" smtClean="0"/>
              <a:t>board</a:t>
            </a:r>
          </a:p>
          <a:p>
            <a:pPr lvl="1"/>
            <a:r>
              <a:rPr lang="en-US" sz="2400" dirty="0" smtClean="0"/>
              <a:t>Prepared </a:t>
            </a:r>
            <a:r>
              <a:rPr lang="en-US" sz="2400" dirty="0"/>
              <a:t>Operating System SD </a:t>
            </a:r>
            <a:r>
              <a:rPr lang="en-US" sz="2400" dirty="0" smtClean="0"/>
              <a:t>Card</a:t>
            </a:r>
          </a:p>
          <a:p>
            <a:pPr lvl="1"/>
            <a:r>
              <a:rPr lang="en-US" sz="2400" dirty="0" smtClean="0"/>
              <a:t>USB keyboard</a:t>
            </a:r>
          </a:p>
          <a:p>
            <a:pPr lvl="1"/>
            <a:r>
              <a:rPr lang="en-US" sz="2400" dirty="0" smtClean="0"/>
              <a:t>Display </a:t>
            </a:r>
            <a:r>
              <a:rPr lang="en-US" sz="2400" dirty="0"/>
              <a:t>(with </a:t>
            </a:r>
            <a:r>
              <a:rPr lang="en-US" sz="2400" dirty="0" smtClean="0"/>
              <a:t>HDMI)</a:t>
            </a:r>
            <a:endParaRPr lang="en-US" sz="2400" dirty="0" smtClean="0"/>
          </a:p>
          <a:p>
            <a:pPr lvl="1"/>
            <a:r>
              <a:rPr lang="en-US" sz="2400" dirty="0" smtClean="0"/>
              <a:t>Power Supply</a:t>
            </a:r>
            <a:endParaRPr lang="en-US" sz="2400" dirty="0"/>
          </a:p>
          <a:p>
            <a:r>
              <a:rPr lang="en-US" sz="2800" dirty="0"/>
              <a:t>Highly suggested extras </a:t>
            </a:r>
            <a:r>
              <a:rPr lang="en-US" sz="2800" dirty="0" smtClean="0"/>
              <a:t>include:</a:t>
            </a:r>
          </a:p>
          <a:p>
            <a:pPr lvl="1"/>
            <a:r>
              <a:rPr lang="en-US" sz="2400" dirty="0" smtClean="0"/>
              <a:t>USB mouse</a:t>
            </a:r>
          </a:p>
          <a:p>
            <a:pPr lvl="1"/>
            <a:r>
              <a:rPr lang="en-US" sz="2400" dirty="0" smtClean="0"/>
              <a:t>Internet </a:t>
            </a:r>
            <a:r>
              <a:rPr lang="en-US" sz="2400" dirty="0"/>
              <a:t>connectivity - LAN </a:t>
            </a:r>
            <a:r>
              <a:rPr lang="en-US" sz="2400" dirty="0" smtClean="0"/>
              <a:t>cable</a:t>
            </a:r>
          </a:p>
          <a:p>
            <a:pPr lvl="1"/>
            <a:r>
              <a:rPr lang="en-US" sz="2400" dirty="0" smtClean="0"/>
              <a:t>Powered </a:t>
            </a:r>
            <a:r>
              <a:rPr lang="en-US" sz="2400" dirty="0"/>
              <a:t>USB </a:t>
            </a:r>
            <a:r>
              <a:rPr lang="en-US" sz="2400" dirty="0" smtClean="0"/>
              <a:t>Hub</a:t>
            </a:r>
          </a:p>
          <a:p>
            <a:pPr lvl="1"/>
            <a:r>
              <a:rPr lang="en-US" sz="2400" dirty="0" smtClean="0"/>
              <a:t>Case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4674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8" y="1500174"/>
            <a:ext cx="9258300" cy="64294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SoC</a:t>
            </a:r>
            <a:r>
              <a:rPr lang="en-US" dirty="0" smtClean="0"/>
              <a:t> in Raspberry Pi: Broadcom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0" y="2000240"/>
            <a:ext cx="9258300" cy="45259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BCM2835 / 2836 / 2837  </a:t>
            </a:r>
            <a:r>
              <a:rPr lang="en-US" dirty="0" err="1"/>
              <a:t>SoC</a:t>
            </a:r>
            <a:r>
              <a:rPr lang="en-US" dirty="0"/>
              <a:t> Multimedia processor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/>
              <a:t>CPU</a:t>
            </a:r>
          </a:p>
          <a:p>
            <a:r>
              <a:rPr lang="en-US" dirty="0"/>
              <a:t>– ARM 1176JZF-S (armv6k) 700MHz</a:t>
            </a:r>
          </a:p>
          <a:p>
            <a:r>
              <a:rPr lang="en-US" dirty="0"/>
              <a:t>– RISC Architecture and low power draw</a:t>
            </a:r>
          </a:p>
          <a:p>
            <a:r>
              <a:rPr lang="en-US" dirty="0"/>
              <a:t>– Not compatible with traditional PC software</a:t>
            </a:r>
          </a:p>
          <a:p>
            <a:pPr>
              <a:buNone/>
            </a:pPr>
            <a:r>
              <a:rPr lang="en-US" dirty="0" smtClean="0"/>
              <a:t>GPU</a:t>
            </a:r>
            <a:endParaRPr lang="en-US" dirty="0"/>
          </a:p>
          <a:p>
            <a:pPr>
              <a:buNone/>
            </a:pPr>
            <a:r>
              <a:rPr lang="en-US" dirty="0"/>
              <a:t>– Broadcom Video IV</a:t>
            </a:r>
          </a:p>
          <a:p>
            <a:pPr>
              <a:buNone/>
            </a:pPr>
            <a:r>
              <a:rPr lang="en-US" dirty="0"/>
              <a:t>– Specialized graphical instruction sets</a:t>
            </a:r>
          </a:p>
          <a:p>
            <a:pPr>
              <a:buNone/>
            </a:pPr>
            <a:r>
              <a:rPr lang="en-US" dirty="0" smtClean="0"/>
              <a:t>RAM</a:t>
            </a:r>
          </a:p>
          <a:p>
            <a:pPr>
              <a:buNone/>
            </a:pPr>
            <a:r>
              <a:rPr lang="en-US" dirty="0" smtClean="0"/>
              <a:t>– 1GB (Model 2, 3)</a:t>
            </a:r>
            <a:endParaRPr lang="en-US" dirty="0"/>
          </a:p>
          <a:p>
            <a:pPr>
              <a:buNone/>
            </a:pPr>
            <a:r>
              <a:rPr lang="en-US" dirty="0"/>
              <a:t>– 512MB (Model B rev.2)</a:t>
            </a:r>
          </a:p>
          <a:p>
            <a:pPr>
              <a:buNone/>
            </a:pPr>
            <a:r>
              <a:rPr lang="en-US" dirty="0"/>
              <a:t>– 256 MB (Model A, Model B rev.1)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2" y="571480"/>
            <a:ext cx="92583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SoC</a:t>
            </a:r>
            <a:r>
              <a:rPr lang="en-US" dirty="0"/>
              <a:t> in Raspberry Pi:</a:t>
            </a:r>
            <a:br>
              <a:rPr lang="en-US" dirty="0"/>
            </a:br>
            <a:r>
              <a:rPr lang="en-US" dirty="0"/>
              <a:t>Broadcom BCM2835 </a:t>
            </a:r>
            <a:r>
              <a:rPr lang="en-US" dirty="0" err="1"/>
              <a:t>SoC</a:t>
            </a:r>
            <a:endParaRPr lang="en-US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905000"/>
            <a:ext cx="5117038" cy="32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743200" y="5334001"/>
            <a:ext cx="51435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BCM2835 </a:t>
            </a:r>
            <a:r>
              <a:rPr lang="en-US" dirty="0" err="1"/>
              <a:t>SoC</a:t>
            </a:r>
            <a:r>
              <a:rPr lang="en-US" dirty="0"/>
              <a:t> (right) and Samsung K4P2G324ED Mobile DRAM (left)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8" y="785794"/>
            <a:ext cx="9258300" cy="1143000"/>
          </a:xfrm>
        </p:spPr>
        <p:txBody>
          <a:bodyPr/>
          <a:lstStyle/>
          <a:p>
            <a:r>
              <a:rPr lang="en-US" dirty="0"/>
              <a:t>Storage: Secure Digital (SD)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0" y="2071678"/>
            <a:ext cx="9258300" cy="4525963"/>
          </a:xfrm>
        </p:spPr>
        <p:txBody>
          <a:bodyPr/>
          <a:lstStyle/>
          <a:p>
            <a:r>
              <a:rPr lang="en-US" dirty="0"/>
              <a:t>• Form factor</a:t>
            </a:r>
          </a:p>
          <a:p>
            <a:r>
              <a:rPr lang="it-IT" dirty="0"/>
              <a:t>– SD, Mini SD, Micro SD</a:t>
            </a:r>
          </a:p>
          <a:p>
            <a:r>
              <a:rPr lang="en-US" dirty="0"/>
              <a:t>• Types of Card</a:t>
            </a:r>
          </a:p>
          <a:p>
            <a:r>
              <a:rPr lang="en-US" dirty="0"/>
              <a:t>– SDSC (SD): 1MB to 2GB</a:t>
            </a:r>
          </a:p>
          <a:p>
            <a:r>
              <a:rPr lang="en-US" dirty="0"/>
              <a:t>– SDHC: 4GB to 32 GB</a:t>
            </a:r>
          </a:p>
          <a:p>
            <a:r>
              <a:rPr lang="en-US" dirty="0"/>
              <a:t>– SDXD up to 2TB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2" y="2285992"/>
            <a:ext cx="33432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0" y="642918"/>
            <a:ext cx="9258300" cy="1143000"/>
          </a:xfrm>
        </p:spPr>
        <p:txBody>
          <a:bodyPr/>
          <a:lstStyle/>
          <a:p>
            <a:r>
              <a:rPr lang="en-US" dirty="0"/>
              <a:t>Low Speed Peripherals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0" y="1928802"/>
            <a:ext cx="92583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General Purpose </a:t>
            </a:r>
            <a:r>
              <a:rPr lang="en-US" sz="2800" dirty="0" err="1" smtClean="0"/>
              <a:t>Input/Output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 smtClean="0"/>
              <a:t>GPIO)Pins </a:t>
            </a:r>
            <a:r>
              <a:rPr lang="en-US" sz="2800" dirty="0"/>
              <a:t>can be configured </a:t>
            </a:r>
            <a:r>
              <a:rPr lang="en-US" sz="2800" dirty="0" smtClean="0"/>
              <a:t>to be </a:t>
            </a:r>
            <a:r>
              <a:rPr lang="en-US" sz="2800" dirty="0"/>
              <a:t>input/output</a:t>
            </a:r>
          </a:p>
          <a:p>
            <a:pPr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smtClean="0"/>
              <a:t> </a:t>
            </a:r>
            <a:r>
              <a:rPr lang="en-US" sz="2800" dirty="0"/>
              <a:t>Reading from </a:t>
            </a:r>
            <a:r>
              <a:rPr lang="en-US" sz="2800" dirty="0" smtClean="0"/>
              <a:t>various environmental </a:t>
            </a:r>
            <a:r>
              <a:rPr lang="en-US" sz="2800" dirty="0"/>
              <a:t>sensors</a:t>
            </a:r>
          </a:p>
          <a:p>
            <a:r>
              <a:rPr lang="en-US" sz="2800" dirty="0" smtClean="0"/>
              <a:t>Ex</a:t>
            </a:r>
            <a:r>
              <a:rPr lang="en-US" sz="2800" dirty="0"/>
              <a:t>: IR, </a:t>
            </a:r>
            <a:r>
              <a:rPr lang="en-US" sz="2800" dirty="0" smtClean="0"/>
              <a:t>temperature</a:t>
            </a:r>
            <a:r>
              <a:rPr lang="en-US" sz="2800" dirty="0"/>
              <a:t>, </a:t>
            </a:r>
            <a:r>
              <a:rPr lang="en-US" sz="2800" dirty="0" smtClean="0"/>
              <a:t>3-axis accelerometer</a:t>
            </a:r>
            <a:endParaRPr lang="en-US" sz="2800" dirty="0"/>
          </a:p>
          <a:p>
            <a:r>
              <a:rPr lang="en-US" sz="2800" dirty="0" smtClean="0"/>
              <a:t>Writing </a:t>
            </a:r>
            <a:r>
              <a:rPr lang="en-US" sz="2800" dirty="0"/>
              <a:t>output to </a:t>
            </a:r>
            <a:r>
              <a:rPr lang="en-US" sz="2800" dirty="0" smtClean="0"/>
              <a:t>dc motors</a:t>
            </a:r>
            <a:r>
              <a:rPr lang="en-US" sz="2800" dirty="0"/>
              <a:t>, LEDs for status</a:t>
            </a:r>
            <a:r>
              <a:rPr lang="en-US" dirty="0"/>
              <a:t>.</a:t>
            </a:r>
          </a:p>
        </p:txBody>
      </p:sp>
      <p:pic>
        <p:nvPicPr>
          <p:cNvPr id="4103" name="Picture 7" descr="C:\Users\dinesh\Desktop\bin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0954" y="2428868"/>
            <a:ext cx="2523287" cy="31530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8" y="571480"/>
            <a:ext cx="9258300" cy="1143000"/>
          </a:xfrm>
        </p:spPr>
        <p:txBody>
          <a:bodyPr/>
          <a:lstStyle/>
          <a:p>
            <a:r>
              <a:rPr lang="en-US" dirty="0"/>
              <a:t>Raspberry Pi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0" y="1785926"/>
            <a:ext cx="92583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1</a:t>
            </a:r>
            <a:r>
              <a:rPr lang="en-US" dirty="0"/>
              <a:t>. Download the Raspberry Pi operating system</a:t>
            </a:r>
          </a:p>
          <a:p>
            <a:pPr>
              <a:buNone/>
            </a:pPr>
            <a:r>
              <a:rPr lang="en-US" dirty="0"/>
              <a:t>– Linux releases compatible with the Pi:</a:t>
            </a:r>
          </a:p>
          <a:p>
            <a:pPr>
              <a:buNone/>
            </a:pPr>
            <a:r>
              <a:rPr lang="en-US" dirty="0" smtClean="0"/>
              <a:t>   http</a:t>
            </a:r>
            <a:r>
              <a:rPr lang="en-US" dirty="0"/>
              <a:t>://www.raspberrypi.org/downloads</a:t>
            </a:r>
          </a:p>
          <a:p>
            <a:pPr>
              <a:buNone/>
            </a:pPr>
            <a:r>
              <a:rPr lang="en-US" dirty="0"/>
              <a:t>– The recommended OS is </a:t>
            </a:r>
            <a:r>
              <a:rPr lang="en-US" dirty="0" err="1"/>
              <a:t>Raspbian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 smtClean="0"/>
              <a:t>   http</a:t>
            </a:r>
            <a:r>
              <a:rPr lang="en-US" dirty="0"/>
              <a:t>://downloads.raspberrypi.org/raspbian_latest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/>
              <a:t>2. Unzip the file that you just downloaded</a:t>
            </a:r>
          </a:p>
          <a:p>
            <a:pPr>
              <a:buNone/>
            </a:pPr>
            <a:r>
              <a:rPr lang="en-US" dirty="0"/>
              <a:t>– Right click on the file and choose “Extract all”.</a:t>
            </a:r>
          </a:p>
          <a:p>
            <a:pPr>
              <a:buNone/>
            </a:pPr>
            <a:r>
              <a:rPr lang="en-US" dirty="0"/>
              <a:t>– Follow the instructions—you will end up with a </a:t>
            </a:r>
            <a:r>
              <a:rPr lang="en-US" dirty="0" smtClean="0"/>
              <a:t>file ending </a:t>
            </a:r>
            <a:r>
              <a:rPr lang="en-US" dirty="0"/>
              <a:t>in .</a:t>
            </a:r>
            <a:r>
              <a:rPr lang="en-US" dirty="0" err="1"/>
              <a:t>img</a:t>
            </a:r>
            <a:endParaRPr lang="en-US" dirty="0"/>
          </a:p>
          <a:p>
            <a:pPr>
              <a:buNone/>
            </a:pPr>
            <a:r>
              <a:rPr lang="en-US" dirty="0" smtClean="0"/>
              <a:t> Raspberry </a:t>
            </a:r>
            <a:r>
              <a:rPr lang="en-US" dirty="0"/>
              <a:t>Pi Setup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3</a:t>
            </a:r>
            <a:r>
              <a:rPr lang="en-US" dirty="0"/>
              <a:t>. Download the Win32DiskImager software</a:t>
            </a:r>
          </a:p>
          <a:p>
            <a:pPr>
              <a:buNone/>
            </a:pPr>
            <a:r>
              <a:rPr lang="en-US" dirty="0"/>
              <a:t>– a) Download win32diskimager-binary.zip</a:t>
            </a:r>
          </a:p>
          <a:p>
            <a:pPr>
              <a:buNone/>
            </a:pPr>
            <a:r>
              <a:rPr lang="en-US" dirty="0"/>
              <a:t>(currently version 0.6) from:</a:t>
            </a:r>
          </a:p>
          <a:p>
            <a:pPr>
              <a:buNone/>
            </a:pPr>
            <a:r>
              <a:rPr lang="en-US" dirty="0"/>
              <a:t>https://launchpad.net/win32-imagewriter</a:t>
            </a:r>
            <a:r>
              <a:rPr lang="en-US" dirty="0" smtClean="0"/>
              <a:t>/+download</a:t>
            </a:r>
            <a:endParaRPr lang="en-US" dirty="0"/>
          </a:p>
          <a:p>
            <a:pPr>
              <a:buNone/>
            </a:pPr>
            <a:r>
              <a:rPr lang="en-US" dirty="0"/>
              <a:t>– b) Unzip it in the same way you did the </a:t>
            </a:r>
            <a:r>
              <a:rPr lang="en-US" dirty="0" err="1" smtClean="0"/>
              <a:t>Raspbian</a:t>
            </a:r>
            <a:r>
              <a:rPr lang="en-US" dirty="0"/>
              <a:t> </a:t>
            </a:r>
            <a:r>
              <a:rPr lang="en-US" dirty="0" smtClean="0"/>
              <a:t>.zip </a:t>
            </a:r>
            <a:r>
              <a:rPr lang="en-US" dirty="0"/>
              <a:t>file</a:t>
            </a:r>
          </a:p>
          <a:p>
            <a:pPr>
              <a:buNone/>
            </a:pPr>
            <a:r>
              <a:rPr lang="en-US" dirty="0"/>
              <a:t>– c) You now have a new folder </a:t>
            </a:r>
            <a:r>
              <a:rPr lang="en-US" dirty="0" smtClean="0"/>
              <a:t>called win32diskimager-binary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902</Words>
  <Application>Microsoft Office PowerPoint</Application>
  <PresentationFormat>35mm Slides</PresentationFormat>
  <Paragraphs>140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Raspberry Pi</vt:lpstr>
      <vt:lpstr>What is a Raspberry Pi?</vt:lpstr>
      <vt:lpstr>Kit Components</vt:lpstr>
      <vt:lpstr>SoC in Raspberry Pi: Broadcom </vt:lpstr>
      <vt:lpstr>SoC in Raspberry Pi: Broadcom BCM2835 SoC</vt:lpstr>
      <vt:lpstr>Storage: Secure Digital (SD)</vt:lpstr>
      <vt:lpstr>Low Speed Peripherals</vt:lpstr>
      <vt:lpstr>Raspberry Pi Setup</vt:lpstr>
      <vt:lpstr>Slide 9</vt:lpstr>
      <vt:lpstr>Slide 10</vt:lpstr>
      <vt:lpstr>Slide 11</vt:lpstr>
      <vt:lpstr>Programming Languages</vt:lpstr>
      <vt:lpstr>Setup</vt:lpstr>
      <vt:lpstr>Slide 14</vt:lpstr>
      <vt:lpstr>Power</vt:lpstr>
      <vt:lpstr>Slide 16</vt:lpstr>
      <vt:lpstr>Connectivity</vt:lpstr>
      <vt:lpstr>Internals</vt:lpstr>
      <vt:lpstr>Slide 19</vt:lpstr>
      <vt:lpstr>General Purpose Input/Output(GPIO) 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30</cp:revision>
  <dcterms:created xsi:type="dcterms:W3CDTF">2017-05-30T10:20:51Z</dcterms:created>
  <dcterms:modified xsi:type="dcterms:W3CDTF">2017-06-08T06:12:06Z</dcterms:modified>
</cp:coreProperties>
</file>